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14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3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5/8/2011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62249" y="1460055"/>
            <a:ext cx="6581751" cy="5031885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merican Typewriter"/>
                <a:cs typeface="American Typewriter"/>
              </a:rPr>
              <a:t>Theoretical and Practical Study of Robotics</a:t>
            </a:r>
            <a:endParaRPr lang="en-US" sz="5400" dirty="0">
              <a:latin typeface="American Typewriter"/>
              <a:cs typeface="American Typewrit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2752" y="0"/>
            <a:ext cx="2801657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2352" y="278336"/>
            <a:ext cx="2946517" cy="1552183"/>
          </a:xfrm>
          <a:prstGeom prst="roundRect">
            <a:avLst>
              <a:gd name="adj" fmla="val 8594"/>
            </a:avLst>
          </a:prstGeom>
          <a:solidFill>
            <a:srgbClr xmlns:mc="http://schemas.openxmlformats.org/markup-compatibility/2006" xmlns:a14="http://schemas.microsoft.com/office/drawing/2010/main" val="FFFFFF" mc:Ignorable="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936874" y="6159500"/>
            <a:ext cx="5661025" cy="500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>
                <a:latin typeface="American Typewriter"/>
                <a:cs typeface="American Typewriter"/>
              </a:rPr>
              <a:t>Miguel Ruiz </a:t>
            </a:r>
            <a:r>
              <a:rPr lang="en-US" sz="5400" dirty="0" err="1" smtClean="0">
                <a:latin typeface="American Typewriter"/>
                <a:cs typeface="American Typewriter"/>
              </a:rPr>
              <a:t>Nogués</a:t>
            </a:r>
            <a:r>
              <a:rPr lang="en-US" sz="5400" dirty="0">
                <a:latin typeface="American Typewriter"/>
                <a:cs typeface="American Typewriter"/>
              </a:rPr>
              <a:t> </a:t>
            </a:r>
            <a:r>
              <a:rPr lang="es-ES" sz="5400" dirty="0" smtClean="0">
                <a:latin typeface="American Typewriter"/>
                <a:cs typeface="American Typewriter"/>
              </a:rPr>
              <a:t>–</a:t>
            </a:r>
            <a:r>
              <a:rPr lang="en-US" sz="5400" dirty="0" smtClean="0">
                <a:latin typeface="American Typewriter"/>
                <a:cs typeface="American Typewriter"/>
              </a:rPr>
              <a:t> S10002540</a:t>
            </a:r>
            <a:endParaRPr lang="en-US" sz="5400" dirty="0">
              <a:latin typeface="American Typewriter"/>
              <a:cs typeface="American Typewriter"/>
            </a:endParaRPr>
          </a:p>
        </p:txBody>
      </p:sp>
    </p:spTree>
    <p:extLst>
      <p:ext uri="{BB962C8B-B14F-4D97-AF65-F5344CB8AC3E}">
        <p14:creationId xmlns:p14="http://schemas.microsoft.com/office/powerpoint/2010/main" val="2494597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352211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Demonstration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1026" name="Imagen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413" y="981075"/>
            <a:ext cx="5081587" cy="48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5"/>
          <p:cNvSpPr/>
          <p:nvPr/>
        </p:nvSpPr>
        <p:spPr>
          <a:xfrm>
            <a:off x="482989" y="5976513"/>
            <a:ext cx="162929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Video: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211" y="4525191"/>
            <a:ext cx="4022149" cy="9316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18792" y="208597"/>
            <a:ext cx="286649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Introduction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75861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000" dirty="0">
                <a:latin typeface="American Typewriter"/>
                <a:cs typeface="American Typewriter"/>
              </a:rPr>
              <a:t>“ Crear un robot para guiar a personas ciegas a través de un supermercado”</a:t>
            </a:r>
            <a:endParaRPr lang="en-US" sz="4000" dirty="0"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700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366318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Actual </a:t>
            </a:r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Problem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578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20377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Solution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sp>
        <p:nvSpPr>
          <p:cNvPr id="5" name="TextBox 6"/>
          <p:cNvSpPr txBox="1"/>
          <p:nvPr/>
        </p:nvSpPr>
        <p:spPr>
          <a:xfrm>
            <a:off x="0" y="175861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000" dirty="0">
                <a:latin typeface="American Typewriter"/>
                <a:cs typeface="American Typewriter"/>
              </a:rPr>
              <a:t>“ Crear un robot para guiar a personas ciegas a través de un supermercado”</a:t>
            </a:r>
            <a:endParaRPr lang="en-US" sz="4000" dirty="0">
              <a:latin typeface="American Typewriter"/>
              <a:cs typeface="American Typewriter"/>
            </a:endParaRPr>
          </a:p>
        </p:txBody>
      </p:sp>
      <p:pic>
        <p:nvPicPr>
          <p:cNvPr id="7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211" y="4525191"/>
            <a:ext cx="4022149" cy="93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578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63161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Advantages of the Solution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578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13614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UML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8700"/>
            <a:ext cx="9144000" cy="478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18471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Design</a:t>
            </a:r>
            <a:endParaRPr lang="en-US" sz="4000" dirty="0" smtClean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92" y="1073785"/>
            <a:ext cx="7016750" cy="525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411926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Technology</a:t>
            </a:r>
            <a:r>
              <a:rPr lang="es-ES_tradnl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 </a:t>
            </a:r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Used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" y="1539875"/>
            <a:ext cx="9144000" cy="455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18792" y="208597"/>
            <a:ext cx="40334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0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Economic Study</a:t>
            </a:r>
            <a:endParaRPr lang="en-US" sz="4000" dirty="0">
              <a:solidFill>
                <a:prstClr val="white"/>
              </a:solidFill>
              <a:latin typeface="American Typewriter"/>
              <a:cs typeface="American Typewriter"/>
            </a:endParaRPr>
          </a:p>
        </p:txBody>
      </p:sp>
      <p:pic>
        <p:nvPicPr>
          <p:cNvPr id="8" name="Imagen 80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191" y="208597"/>
            <a:ext cx="877887" cy="86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587501" y="5445125"/>
            <a:ext cx="74461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s-ES_tradnl" sz="5400" dirty="0" err="1" smtClean="0">
                <a:solidFill>
                  <a:prstClr val="white"/>
                </a:solidFill>
                <a:latin typeface="American Typewriter"/>
                <a:cs typeface="American Typewriter"/>
              </a:rPr>
              <a:t>Objective</a:t>
            </a:r>
            <a:r>
              <a:rPr lang="es-ES_tradnl" sz="54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: </a:t>
            </a:r>
            <a:r>
              <a:rPr lang="es-ES_tradnl" sz="5400" dirty="0" err="1">
                <a:solidFill>
                  <a:prstClr val="white"/>
                </a:solidFill>
                <a:latin typeface="American Typewriter"/>
                <a:cs typeface="American Typewriter"/>
              </a:rPr>
              <a:t>L</a:t>
            </a:r>
            <a:r>
              <a:rPr lang="es-ES_tradnl" sz="5400" dirty="0" err="1" smtClean="0">
                <a:solidFill>
                  <a:prstClr val="white"/>
                </a:solidFill>
                <a:latin typeface="American Typewriter"/>
                <a:cs typeface="American Typewriter"/>
              </a:rPr>
              <a:t>ow</a:t>
            </a:r>
            <a:r>
              <a:rPr lang="es-ES_tradnl" sz="54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 </a:t>
            </a:r>
            <a:r>
              <a:rPr lang="es-ES_tradnl" sz="5400" dirty="0">
                <a:solidFill>
                  <a:prstClr val="white"/>
                </a:solidFill>
                <a:latin typeface="American Typewriter"/>
                <a:cs typeface="American Typewriter"/>
              </a:rPr>
              <a:t>B</a:t>
            </a:r>
            <a:r>
              <a:rPr lang="es-ES_tradnl" sz="5400" dirty="0" smtClean="0">
                <a:solidFill>
                  <a:prstClr val="white"/>
                </a:solidFill>
                <a:latin typeface="American Typewriter"/>
                <a:cs typeface="American Typewriter"/>
              </a:rPr>
              <a:t>udget</a:t>
            </a:r>
            <a:endParaRPr lang="es-ES_tradnl" sz="5400" dirty="0">
              <a:solidFill>
                <a:prstClr val="white"/>
              </a:solidFill>
              <a:latin typeface="American Typewriter"/>
              <a:cs typeface="American Typewriter"/>
            </a:endParaRPr>
          </a:p>
          <a:p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1" y="5445125"/>
            <a:ext cx="1016000" cy="1016000"/>
          </a:xfrm>
          <a:prstGeom prst="rect">
            <a:avLst/>
          </a:prstGeom>
        </p:spPr>
      </p:pic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841910"/>
              </p:ext>
            </p:extLst>
          </p:nvPr>
        </p:nvGraphicFramePr>
        <p:xfrm>
          <a:off x="1936751" y="956178"/>
          <a:ext cx="5191123" cy="4406489"/>
        </p:xfrm>
        <a:graphic>
          <a:graphicData uri="http://schemas.openxmlformats.org/drawingml/2006/table">
            <a:tbl>
              <a:tblPr/>
              <a:tblGrid>
                <a:gridCol w="1631496"/>
                <a:gridCol w="1631496"/>
                <a:gridCol w="1631496"/>
                <a:gridCol w="296635"/>
              </a:tblGrid>
              <a:tr h="202787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Hardware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Cuantity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Price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31757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NXT Brick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158.95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86261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NXT Ultrasonic Sensor 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32.95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86261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NXT Color Senosr 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3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17.95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22100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NXT Motor 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2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24.95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86261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Notebook Asus 1005HA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250 aprox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86261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Bluetooth Headphones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10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395917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USB Bluetooth Device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1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5</a:t>
                      </a:r>
                    </a:p>
                  </a:txBody>
                  <a:tcPr marL="9921" marR="9921" marT="9921" marB="0" anchor="ctr">
                    <a:lnL w="12700" cap="flat" cmpd="sng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31757"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Times New Roman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TOTAL: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560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4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$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02787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Software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ES_tradnl" sz="1200" b="1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Price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202787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Ubuntu 10.04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xmlns:mc="http://schemas.openxmlformats.org/markup-compatibility/2006" xmlns:a14="http://schemas.microsoft.com/office/drawing/2010/main" val="FFFFFF" mc:Ignorable="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Java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leJOS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Eclipse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Free TTS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SVN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  <a:tr h="195062">
                <a:tc>
                  <a:txBody>
                    <a:bodyPr/>
                    <a:lstStyle/>
                    <a:p>
                      <a:pPr algn="l" fontAlgn="ctr"/>
                      <a:r>
                        <a:rPr lang="es-ES_tradnl" sz="1200" b="0" i="0" u="none" strike="noStrike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mbria"/>
                        </a:rPr>
                        <a:t>Sphinx 4</a:t>
                      </a:r>
                    </a:p>
                  </a:txBody>
                  <a:tcPr marL="9921" marR="9921" marT="992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ES_tradnl" sz="1200" b="0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Free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900" b="0" i="0" u="none" strike="noStrike" dirty="0">
                          <a:solidFill>
                            <a:srgbClr xmlns:mc="http://schemas.openxmlformats.org/markup-compatibility/2006" xmlns:a14="http://schemas.microsoft.com/office/drawing/2010/main" val="FFFFFF" mc:Ignorable="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921" marR="9921" marT="992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xmlns:mc="http://schemas.openxmlformats.org/markup-compatibility/2006" xmlns:a14="http://schemas.microsoft.com/office/drawing/2010/main" val="000000" mc:Ignorable="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1735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xmlns:mc="http://schemas.openxmlformats.org/markup-compatibility/2006" xmlns:a14="http://schemas.microsoft.com/office/drawing/2010/main" val="1F497D" mc:Ignorable=""/>
      </a:dk2>
      <a:lt2>
        <a:srgbClr xmlns:mc="http://schemas.openxmlformats.org/markup-compatibility/2006" xmlns:a14="http://schemas.microsoft.com/office/drawing/2010/main" val="EEECE1" mc:Ignorable=""/>
      </a:lt2>
      <a:accent1>
        <a:srgbClr xmlns:mc="http://schemas.openxmlformats.org/markup-compatibility/2006" xmlns:a14="http://schemas.microsoft.com/office/drawing/2010/main" val="4F81BD" mc:Ignorable=""/>
      </a:accent1>
      <a:accent2>
        <a:srgbClr xmlns:mc="http://schemas.openxmlformats.org/markup-compatibility/2006" xmlns:a14="http://schemas.microsoft.com/office/drawing/2010/main" val="C0504D" mc:Ignorable=""/>
      </a:accent2>
      <a:accent3>
        <a:srgbClr xmlns:mc="http://schemas.openxmlformats.org/markup-compatibility/2006" xmlns:a14="http://schemas.microsoft.com/office/drawing/2010/main" val="9BBB59" mc:Ignorable=""/>
      </a:accent3>
      <a:accent4>
        <a:srgbClr xmlns:mc="http://schemas.openxmlformats.org/markup-compatibility/2006" xmlns:a14="http://schemas.microsoft.com/office/drawing/2010/main" val="8064A2" mc:Ignorable=""/>
      </a:accent4>
      <a:accent5>
        <a:srgbClr xmlns:mc="http://schemas.openxmlformats.org/markup-compatibility/2006" xmlns:a14="http://schemas.microsoft.com/office/drawing/2010/main" val="4BACC6" mc:Ignorable=""/>
      </a:accent5>
      <a:accent6>
        <a:srgbClr xmlns:mc="http://schemas.openxmlformats.org/markup-compatibility/2006" xmlns:a14="http://schemas.microsoft.com/office/drawing/2010/main" val="F79646" mc:Ignorable=""/>
      </a:accent6>
      <a:hlink>
        <a:srgbClr xmlns:mc="http://schemas.openxmlformats.org/markup-compatibility/2006" xmlns:a14="http://schemas.microsoft.com/office/drawing/2010/main" val="0000FF" mc:Ignorable=""/>
      </a:hlink>
      <a:folHlink>
        <a:srgbClr xmlns:mc="http://schemas.openxmlformats.org/markup-compatibility/2006" xmlns:a14="http://schemas.microsoft.com/office/drawing/2010/main" val="800080" mc:Ignorable="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xmlns:mc="http://schemas.openxmlformats.org/markup-compatibility/2006" xmlns:a14="http://schemas.microsoft.com/office/drawing/2010/main" val="000000" mc:Ignorable="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151</TotalTime>
  <Words>128</Words>
  <Application>Microsoft Office PowerPoint</Application>
  <PresentationFormat>Presentación en pantalla (4:3)</PresentationFormat>
  <Paragraphs>75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 Black </vt:lpstr>
      <vt:lpstr>Theoretical and Practical Study of Robotics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Estudio teórico- práctico de la robótica al servicio de la sociedad</dc:title>
  <dc:creator>Miguel Ruiz</dc:creator>
  <cp:lastModifiedBy>Miguel</cp:lastModifiedBy>
  <cp:revision>11</cp:revision>
  <dcterms:created xsi:type="dcterms:W3CDTF">2010-12-29T18:40:48Z</dcterms:created>
  <dcterms:modified xsi:type="dcterms:W3CDTF">2011-05-08T13:29:38Z</dcterms:modified>
</cp:coreProperties>
</file>

<file path=docProps/thumbnail.jpeg>
</file>